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7" r:id="rId3"/>
    <p:sldId id="281" r:id="rId4"/>
    <p:sldId id="287" r:id="rId5"/>
    <p:sldId id="278" r:id="rId6"/>
    <p:sldId id="280" r:id="rId7"/>
    <p:sldId id="285" r:id="rId8"/>
    <p:sldId id="282" r:id="rId9"/>
    <p:sldId id="286" r:id="rId10"/>
    <p:sldId id="277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5">
          <p15:clr>
            <a:srgbClr val="A4A3A4"/>
          </p15:clr>
        </p15:guide>
        <p15:guide id="2" orient="horz" pos="285">
          <p15:clr>
            <a:srgbClr val="A4A3A4"/>
          </p15:clr>
        </p15:guide>
        <p15:guide id="3" orient="horz" pos="683">
          <p15:clr>
            <a:srgbClr val="A4A3A4"/>
          </p15:clr>
        </p15:guide>
        <p15:guide id="4" pos="5659">
          <p15:clr>
            <a:srgbClr val="A4A3A4"/>
          </p15:clr>
        </p15:guide>
        <p15:guide id="5" pos="28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000"/>
    <a:srgbClr val="B70014"/>
    <a:srgbClr val="EBBD54"/>
    <a:srgbClr val="7B0000"/>
    <a:srgbClr val="DB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6" autoAdjust="0"/>
    <p:restoredTop sz="79348" autoAdjust="0"/>
  </p:normalViewPr>
  <p:slideViewPr>
    <p:cSldViewPr snapToGrid="0" snapToObjects="1">
      <p:cViewPr varScale="1">
        <p:scale>
          <a:sx n="54" d="100"/>
          <a:sy n="54" d="100"/>
        </p:scale>
        <p:origin x="1584" y="52"/>
      </p:cViewPr>
      <p:guideLst>
        <p:guide orient="horz" pos="1115"/>
        <p:guide orient="horz" pos="285"/>
        <p:guide orient="horz" pos="683"/>
        <p:guide pos="5659"/>
        <p:guide pos="28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7D7A9-0296-424D-8FBD-38A5210C59F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721E7-4DBE-BC44-988D-4128EE48D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3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1265E-45E4-914C-9FA3-8ECF266E0A8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B9835-DA8B-D845-BA8B-2F9596FD2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52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0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5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9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42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4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5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6105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54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6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21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48011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428625"/>
            <a:ext cx="77152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2154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731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71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d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73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351" y="-346166"/>
            <a:ext cx="4627658" cy="122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76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4624002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 spc="3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699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962813"/>
            <a:ext cx="8331200" cy="630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0063"/>
            <a:ext cx="4000500" cy="4144963"/>
          </a:xfrm>
        </p:spPr>
        <p:txBody>
          <a:bodyPr/>
          <a:lstStyle>
            <a:lvl1pPr>
              <a:spcAft>
                <a:spcPts val="600"/>
              </a:spcAft>
              <a:defRPr sz="2000"/>
            </a:lvl1pPr>
            <a:lvl2pPr marL="457200">
              <a:spcAft>
                <a:spcPts val="600"/>
              </a:spcAft>
              <a:defRPr sz="1800"/>
            </a:lvl2pPr>
            <a:lvl3pPr marL="594360">
              <a:spcAft>
                <a:spcPts val="600"/>
              </a:spcAft>
              <a:defRPr sz="1600" baseline="0"/>
            </a:lvl3pPr>
            <a:lvl4pPr marL="914400">
              <a:spcAft>
                <a:spcPts val="600"/>
              </a:spcAft>
              <a:defRPr sz="1600"/>
            </a:lvl4pPr>
            <a:lvl5pPr marL="1143000"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058" y="1770063"/>
            <a:ext cx="3937000" cy="4144963"/>
          </a:xfrm>
        </p:spPr>
        <p:txBody>
          <a:bodyPr/>
          <a:lstStyle>
            <a:lvl1pPr>
              <a:spcAft>
                <a:spcPts val="600"/>
              </a:spcAft>
              <a:defRPr sz="2000"/>
            </a:lvl1pPr>
            <a:lvl2pPr marL="457200">
              <a:spcAft>
                <a:spcPts val="600"/>
              </a:spcAft>
              <a:defRPr sz="1800"/>
            </a:lvl2pPr>
            <a:lvl3pPr marL="594360">
              <a:spcAft>
                <a:spcPts val="600"/>
              </a:spcAft>
              <a:defRPr sz="1600" baseline="0"/>
            </a:lvl3pPr>
            <a:lvl4pPr marL="914400">
              <a:spcAft>
                <a:spcPts val="600"/>
              </a:spcAft>
              <a:defRPr sz="1600"/>
            </a:lvl4pPr>
            <a:lvl5pPr marL="1143000"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72006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962042"/>
            <a:ext cx="8331200" cy="125014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700" y="1766025"/>
            <a:ext cx="4013200" cy="4461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700" y="2212187"/>
            <a:ext cx="4013200" cy="3557587"/>
          </a:xfrm>
        </p:spPr>
        <p:txBody>
          <a:bodyPr/>
          <a:lstStyle>
            <a:lvl1pPr marL="182880" indent="-182880">
              <a:spcAft>
                <a:spcPts val="600"/>
              </a:spcAft>
              <a:defRPr sz="1800" baseline="0"/>
            </a:lvl1pPr>
            <a:lvl2pPr marL="457200" indent="-182880">
              <a:spcAft>
                <a:spcPts val="600"/>
              </a:spcAft>
              <a:defRPr sz="1600" baseline="0"/>
            </a:lvl2pPr>
            <a:lvl3pPr marL="594360">
              <a:spcAft>
                <a:spcPts val="600"/>
              </a:spcAft>
              <a:defRPr sz="1400" baseline="0"/>
            </a:lvl3pPr>
            <a:lvl4pPr marL="914400">
              <a:spcAft>
                <a:spcPts val="600"/>
              </a:spcAft>
              <a:defRPr sz="1600"/>
            </a:lvl4pPr>
            <a:lvl5pPr marL="1143000"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826" y="1770063"/>
            <a:ext cx="4030662" cy="4421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 cap="none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4238" y="2212187"/>
            <a:ext cx="4030662" cy="3557587"/>
          </a:xfrm>
        </p:spPr>
        <p:txBody>
          <a:bodyPr/>
          <a:lstStyle>
            <a:lvl1pPr marL="182880" indent="-182880">
              <a:spcAft>
                <a:spcPts val="600"/>
              </a:spcAft>
              <a:defRPr sz="1800" baseline="0"/>
            </a:lvl1pPr>
            <a:lvl2pPr marL="457200" indent="-182880">
              <a:spcAft>
                <a:spcPts val="600"/>
              </a:spcAft>
              <a:defRPr sz="1600" baseline="0"/>
            </a:lvl2pPr>
            <a:lvl3pPr marL="594360">
              <a:spcAft>
                <a:spcPts val="600"/>
              </a:spcAft>
              <a:defRPr sz="1400" baseline="0"/>
            </a:lvl3pPr>
            <a:lvl4pPr marL="914400">
              <a:spcAft>
                <a:spcPts val="600"/>
              </a:spcAft>
              <a:defRPr sz="1600"/>
            </a:lvl4pPr>
            <a:lvl5pPr marL="1143000"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805719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5700"/>
            <a:ext cx="3008313" cy="723900"/>
          </a:xfrm>
          <a:effectLst/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400" y="1155700"/>
            <a:ext cx="4978400" cy="4970463"/>
          </a:xfrm>
        </p:spPr>
        <p:txBody>
          <a:bodyPr/>
          <a:lstStyle>
            <a:lvl1pPr>
              <a:defRPr sz="2200"/>
            </a:lvl1pPr>
            <a:lvl2pPr marL="457200" indent="-182880">
              <a:defRPr sz="2000"/>
            </a:lvl2pPr>
            <a:lvl3pPr marL="685800" indent="-182880">
              <a:defRPr sz="1800" baseline="0"/>
            </a:lvl3pPr>
            <a:lvl4pPr marL="822960">
              <a:defRPr sz="1600" baseline="0"/>
            </a:lvl4pPr>
            <a:lvl5pPr marL="960120">
              <a:defRPr sz="1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79600"/>
            <a:ext cx="3008313" cy="4246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64784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962813"/>
            <a:ext cx="8331200" cy="8457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651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700" y="962813"/>
            <a:ext cx="8331200" cy="8457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700" y="1770064"/>
            <a:ext cx="8331200" cy="4208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-1" y="0"/>
            <a:ext cx="9144001" cy="586816"/>
          </a:xfrm>
          <a:prstGeom prst="rect">
            <a:avLst/>
          </a:prstGeom>
          <a:solidFill>
            <a:srgbClr val="B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351" y="-346166"/>
            <a:ext cx="4627658" cy="122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6" r:id="rId8"/>
    <p:sldLayoutId id="2147483654" r:id="rId9"/>
    <p:sldLayoutId id="2147483657" r:id="rId10"/>
    <p:sldLayoutId id="2147483663" r:id="rId11"/>
  </p:sldLayoutIdLst>
  <p:transition spd="slow">
    <p:wipe/>
  </p:transition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B70000"/>
          </a:solidFill>
          <a:effectLst/>
          <a:latin typeface="Arial"/>
          <a:ea typeface="+mj-ea"/>
          <a:cs typeface="+mj-cs"/>
        </a:defRPr>
      </a:lvl1pPr>
    </p:titleStyle>
    <p:bodyStyle>
      <a:lvl1pPr marL="0" indent="-182880" algn="l" defTabSz="457200" rtl="0" eaLnBrk="1" latinLnBrk="0" hangingPunct="1">
        <a:spcBef>
          <a:spcPts val="0"/>
        </a:spcBef>
        <a:spcAft>
          <a:spcPts val="600"/>
        </a:spcAft>
        <a:buClr>
          <a:srgbClr val="B70014"/>
        </a:buClr>
        <a:buSzPct val="90000"/>
        <a:buFont typeface="Arial"/>
        <a:buChar char="•"/>
        <a:defRPr sz="2200" kern="1200" baseline="0">
          <a:solidFill>
            <a:schemeClr val="tx1">
              <a:lumMod val="95000"/>
              <a:lumOff val="5000"/>
            </a:schemeClr>
          </a:solidFill>
          <a:latin typeface="Arial"/>
          <a:ea typeface="+mn-ea"/>
          <a:cs typeface="+mn-cs"/>
        </a:defRPr>
      </a:lvl1pPr>
      <a:lvl2pPr marL="457200" indent="-182880" algn="l" defTabSz="457200" rtl="0" eaLnBrk="1" latinLnBrk="0" hangingPunct="1">
        <a:spcBef>
          <a:spcPts val="0"/>
        </a:spcBef>
        <a:spcAft>
          <a:spcPts val="600"/>
        </a:spcAft>
        <a:buClr>
          <a:srgbClr val="B70014"/>
        </a:buClr>
        <a:buSzPct val="90000"/>
        <a:buFont typeface="Arial"/>
        <a:buChar char="•"/>
        <a:defRPr sz="200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594360" indent="-137160" algn="l" defTabSz="457200" rtl="0" eaLnBrk="1" latinLnBrk="0" hangingPunct="1">
        <a:spcBef>
          <a:spcPts val="0"/>
        </a:spcBef>
        <a:spcAft>
          <a:spcPts val="600"/>
        </a:spcAft>
        <a:buClr>
          <a:srgbClr val="B70014"/>
        </a:buClr>
        <a:buSzPct val="90000"/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822960" indent="-137160" algn="l" defTabSz="457200" rtl="0" eaLnBrk="1" latinLnBrk="0" hangingPunct="1">
        <a:spcBef>
          <a:spcPts val="0"/>
        </a:spcBef>
        <a:spcAft>
          <a:spcPts val="600"/>
        </a:spcAft>
        <a:buClr>
          <a:srgbClr val="B70014"/>
        </a:buClr>
        <a:buSzPct val="90000"/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1005840" indent="-137160" algn="l" defTabSz="457200" rtl="0" eaLnBrk="1" latinLnBrk="0" hangingPunct="1">
        <a:spcBef>
          <a:spcPts val="0"/>
        </a:spcBef>
        <a:spcAft>
          <a:spcPts val="600"/>
        </a:spcAft>
        <a:buClr>
          <a:srgbClr val="B70014"/>
        </a:buClr>
        <a:buSzPct val="90000"/>
        <a:buFont typeface="Arial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hyperlink" Target="https://www.uhs.wisc.edu/mental-health/" TargetMode="Externa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https://mentalhealthdaily.com/2015/07/24/what-is-cognitive-flexibility/" TargetMode="External"/><Relationship Id="rId5" Type="http://schemas.openxmlformats.org/officeDocument/2006/relationships/hyperlink" Target="https://djsuccesswize.com/important-boost-flexible-thinking-skills-9-techniques-use/" TargetMode="External"/><Relationship Id="rId4" Type="http://schemas.openxmlformats.org/officeDocument/2006/relationships/hyperlink" Target="https://www.gaiam.com/blogs/discover/5-brain-exercises-to-foster-flexible-think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0EEB0D-D9F8-4CEA-9118-8D0F4FA4AC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8281" y="5862122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893405"/>
      </p:ext>
    </p:extLst>
  </p:cSld>
  <p:clrMapOvr>
    <a:masterClrMapping/>
  </p:clrMapOvr>
  <p:transition spd="slow" advTm="1437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63" objId="4"/>
        <p14:stopEvt time="14287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Mental Health Services Offered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418" y="1808548"/>
            <a:ext cx="8095270" cy="482085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latin typeface="Garamond" panose="02020404030301010803" pitchFamily="18" charset="0"/>
              </a:rPr>
              <a:t>Please see our website for the most up to date information on current services: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hlinkClick r:id="rId5"/>
              </a:rPr>
              <a:t>https://www.uhs.wisc.edu/mental-health/</a:t>
            </a:r>
            <a:endParaRPr lang="en-US" dirty="0">
              <a:latin typeface="Garamond" panose="02020404030301010803" pitchFamily="18" charset="0"/>
            </a:endParaRPr>
          </a:p>
          <a:p>
            <a:pPr>
              <a:lnSpc>
                <a:spcPct val="130000"/>
              </a:lnSpc>
            </a:pPr>
            <a:r>
              <a:rPr lang="en-US" dirty="0">
                <a:latin typeface="Garamond" panose="02020404030301010803" pitchFamily="18" charset="0"/>
              </a:rPr>
              <a:t>Crisis Needs</a:t>
            </a:r>
          </a:p>
          <a:p>
            <a:pPr marL="274320" lvl="1" indent="0">
              <a:lnSpc>
                <a:spcPct val="130000"/>
              </a:lnSpc>
              <a:buNone/>
            </a:pPr>
            <a:r>
              <a:rPr lang="en-US" dirty="0">
                <a:latin typeface="Garamond" panose="02020404030301010803" pitchFamily="18" charset="0"/>
              </a:rPr>
              <a:t>24-Hour/7 Days A Week Crisis Line is available: (608) 265-5600, option #9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C55DCE-AAA6-41F1-97B2-2AF2FD553C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92654" y="58951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10352"/>
      </p:ext>
    </p:extLst>
  </p:cSld>
  <p:clrMapOvr>
    <a:masterClrMapping/>
  </p:clrMapOvr>
  <p:transition spd="slow" advTm="3895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05" objId="4"/>
        <p14:stopEvt time="38956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Campbell, P. (</a:t>
            </a:r>
            <a:r>
              <a:rPr lang="en-US" dirty="0" err="1">
                <a:latin typeface="Garamond" panose="02020404030301010803" pitchFamily="18" charset="0"/>
              </a:rPr>
              <a:t>n.d.</a:t>
            </a:r>
            <a:r>
              <a:rPr lang="en-US" dirty="0">
                <a:latin typeface="Garamond" panose="02020404030301010803" pitchFamily="18" charset="0"/>
              </a:rPr>
              <a:t>). 5 Brain Exercises to Foster Flexible Thinking.				Retrieved from </a:t>
            </a:r>
            <a:r>
              <a:rPr lang="en-US" dirty="0">
                <a:latin typeface="Garamond" panose="02020404030301010803" pitchFamily="18" charset="0"/>
                <a:hlinkClick r:id="rId4"/>
              </a:rPr>
              <a:t>https://www.gaiam.com/blogs/discover/5-brain-	exercises-to-foster-flexible-thinking</a:t>
            </a:r>
            <a:r>
              <a:rPr lang="en-US" dirty="0">
                <a:latin typeface="Garamond" panose="02020404030301010803" pitchFamily="18" charset="0"/>
              </a:rPr>
              <a:t> </a:t>
            </a:r>
          </a:p>
          <a:p>
            <a:r>
              <a:rPr lang="en-US" dirty="0" err="1">
                <a:latin typeface="Garamond" panose="02020404030301010803" pitchFamily="18" charset="0"/>
              </a:rPr>
              <a:t>Kashdan</a:t>
            </a:r>
            <a:r>
              <a:rPr lang="en-US" dirty="0">
                <a:latin typeface="Garamond" panose="02020404030301010803" pitchFamily="18" charset="0"/>
              </a:rPr>
              <a:t>, T.B. (2010). Psychological flexibility as a fundamental		aspect of health. </a:t>
            </a:r>
            <a:r>
              <a:rPr lang="en-US" i="1" dirty="0">
                <a:latin typeface="Garamond" panose="02020404030301010803" pitchFamily="18" charset="0"/>
              </a:rPr>
              <a:t>Clinical Psychology Review, 30, </a:t>
            </a:r>
            <a:r>
              <a:rPr lang="en-US" dirty="0">
                <a:latin typeface="Garamond" panose="02020404030301010803" pitchFamily="18" charset="0"/>
              </a:rPr>
              <a:t>865-878. </a:t>
            </a:r>
          </a:p>
          <a:p>
            <a:r>
              <a:rPr lang="en-US" dirty="0" err="1">
                <a:latin typeface="Garamond" panose="02020404030301010803" pitchFamily="18" charset="0"/>
              </a:rPr>
              <a:t>Samaha</a:t>
            </a:r>
            <a:r>
              <a:rPr lang="en-US" dirty="0">
                <a:latin typeface="Garamond" panose="02020404030301010803" pitchFamily="18" charset="0"/>
              </a:rPr>
              <a:t>, D. (2017). Why Is It Important To Boost Flexible Thinking Skills? 	And 9 Techniques To Use. Retrieved from 	</a:t>
            </a:r>
            <a:r>
              <a:rPr lang="en-US" dirty="0">
                <a:latin typeface="Garamond" panose="02020404030301010803" pitchFamily="18" charset="0"/>
                <a:hlinkClick r:id="rId5"/>
              </a:rPr>
              <a:t>https://djsuccesswize.com/important-boost-flexible-thinking-	skills-9-	techniques-use/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What is cognitive flexibility? (2015, July 26). Retrieved from 	</a:t>
            </a:r>
            <a:r>
              <a:rPr lang="en-US" dirty="0">
                <a:latin typeface="Garamond" panose="02020404030301010803" pitchFamily="18" charset="0"/>
                <a:hlinkClick r:id="rId6"/>
              </a:rPr>
              <a:t>https://mentalhealthdaily.com/2015/07/24/what-is-cognitive-	flexibility/</a:t>
            </a:r>
            <a:r>
              <a:rPr lang="en-US" dirty="0">
                <a:latin typeface="Garamond" panose="02020404030301010803" pitchFamily="18" charset="0"/>
              </a:rPr>
              <a:t>  </a:t>
            </a:r>
          </a:p>
          <a:p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Source of mental flex image: https://www.womenway.org/event/event2_detail_img_de.php?e1517829699212912?img1517829788716470</a:t>
            </a:r>
          </a:p>
          <a:p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Yoga image: https://goo.gl/images/cUGykG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0B56D74-5BEF-49CE-9D88-394076097E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10798">
        <p:wipe/>
      </p:transition>
    </mc:Choice>
    <mc:Fallback xmlns="">
      <p:transition advTm="10798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1123"/>
            <a:ext cx="7772400" cy="1862477"/>
          </a:xfrm>
        </p:spPr>
        <p:txBody>
          <a:bodyPr>
            <a:noAutofit/>
          </a:bodyPr>
          <a:lstStyle/>
          <a:p>
            <a:r>
              <a:rPr lang="en-US" b="1" dirty="0">
                <a:latin typeface="Garamond"/>
                <a:cs typeface="Garamond"/>
              </a:rPr>
              <a:t>THRIVE:</a:t>
            </a:r>
            <a:br>
              <a:rPr lang="en-US" b="1" dirty="0">
                <a:latin typeface="Garamond"/>
                <a:cs typeface="Garamond"/>
              </a:rPr>
            </a:br>
            <a:r>
              <a:rPr lang="en-US" b="1" dirty="0">
                <a:latin typeface="Garamond"/>
                <a:cs typeface="Garamond"/>
              </a:rPr>
              <a:t>How to Flex Your Flexibility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3" name="Slide 2">
            <a:hlinkClick r:id="" action="ppaction://media"/>
            <a:extLst>
              <a:ext uri="{FF2B5EF4-FFF2-40B4-BE49-F238E27FC236}">
                <a16:creationId xmlns:a16="http://schemas.microsoft.com/office/drawing/2014/main" id="{E0311067-685E-4A74-80E8-385CC5029D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0784" y="58977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98779"/>
      </p:ext>
    </p:extLst>
  </p:cSld>
  <p:clrMapOvr>
    <a:masterClrMapping/>
  </p:clrMapOvr>
  <p:transition spd="slow" advTm="2642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52" objId="3"/>
        <p14:stopEvt time="26428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379920"/>
            <a:ext cx="8331200" cy="4208463"/>
          </a:xfrm>
        </p:spPr>
        <p:txBody>
          <a:bodyPr anchor="ctr">
            <a:normAutofit/>
          </a:bodyPr>
          <a:lstStyle/>
          <a:p>
            <a:pPr marL="457200" indent="-457200"/>
            <a:r>
              <a:rPr lang="en-US" sz="3200" dirty="0">
                <a:latin typeface="Garamond" panose="02020404030301010803" pitchFamily="18" charset="0"/>
              </a:rPr>
              <a:t>What is it like for you when things don’t go how you expected? Or </a:t>
            </a:r>
            <a:r>
              <a:rPr lang="en-US" sz="3200" b="1" dirty="0">
                <a:latin typeface="Garamond" panose="02020404030301010803" pitchFamily="18" charset="0"/>
              </a:rPr>
              <a:t>plans change suddenly</a:t>
            </a:r>
            <a:r>
              <a:rPr lang="en-US" sz="3200" dirty="0">
                <a:latin typeface="Garamond" panose="02020404030301010803" pitchFamily="18" charset="0"/>
              </a:rPr>
              <a:t>? </a:t>
            </a:r>
          </a:p>
          <a:p>
            <a:pPr indent="0">
              <a:buNone/>
            </a:pPr>
            <a:endParaRPr lang="en-US" sz="3200" dirty="0">
              <a:latin typeface="Garamond" panose="02020404030301010803" pitchFamily="18" charset="0"/>
            </a:endParaRPr>
          </a:p>
          <a:p>
            <a:pPr marL="457200" indent="-457200"/>
            <a:r>
              <a:rPr lang="en-US" sz="3200" dirty="0">
                <a:latin typeface="Garamond" panose="02020404030301010803" pitchFamily="18" charset="0"/>
              </a:rPr>
              <a:t>What are some examples of times you have been </a:t>
            </a:r>
            <a:r>
              <a:rPr lang="en-US" sz="3200" b="1" dirty="0">
                <a:latin typeface="Garamond" panose="02020404030301010803" pitchFamily="18" charset="0"/>
              </a:rPr>
              <a:t>inflexible/felt stuck?</a:t>
            </a:r>
          </a:p>
          <a:p>
            <a:pPr indent="0">
              <a:buNone/>
            </a:pPr>
            <a:endParaRPr lang="en-US" sz="3200" dirty="0">
              <a:latin typeface="Garamond" panose="02020404030301010803" pitchFamily="18" charset="0"/>
            </a:endParaRPr>
          </a:p>
          <a:p>
            <a:pPr marL="457200" indent="-457200"/>
            <a:r>
              <a:rPr lang="en-US" sz="3200" dirty="0">
                <a:latin typeface="Garamond" panose="02020404030301010803" pitchFamily="18" charset="0"/>
              </a:rPr>
              <a:t>What makes </a:t>
            </a:r>
            <a:r>
              <a:rPr lang="en-US" sz="3200" b="1" dirty="0">
                <a:latin typeface="Garamond" panose="02020404030301010803" pitchFamily="18" charset="0"/>
              </a:rPr>
              <a:t>being flexible </a:t>
            </a:r>
            <a:r>
              <a:rPr lang="en-US" sz="3200" dirty="0">
                <a:latin typeface="Garamond" panose="02020404030301010803" pitchFamily="18" charset="0"/>
              </a:rPr>
              <a:t>hard for you?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935BB5-0BE4-42CF-9048-80E890E7E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5826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09301"/>
      </p:ext>
    </p:extLst>
  </p:cSld>
  <p:clrMapOvr>
    <a:masterClrMapping/>
  </p:clrMapOvr>
  <p:transition spd="slow" advTm="2704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33" objId="2"/>
        <p14:stopEvt time="27041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Psychological Inflexibility?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5633642" y="1905352"/>
            <a:ext cx="1877568" cy="890016"/>
          </a:xfrm>
          <a:prstGeom prst="borderCallout2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Should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5633642" y="3159138"/>
            <a:ext cx="1877568" cy="890016"/>
          </a:xfrm>
          <a:prstGeom prst="borderCallout2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or Nothing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1585898" y="1949571"/>
            <a:ext cx="1877568" cy="890016"/>
          </a:xfrm>
          <a:prstGeom prst="borderCallout2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to be in control 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5633642" y="4659866"/>
            <a:ext cx="1877568" cy="890016"/>
          </a:xfrm>
          <a:prstGeom prst="borderCallout2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Must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1520249" y="3196158"/>
            <a:ext cx="1877568" cy="890016"/>
          </a:xfrm>
          <a:prstGeom prst="borderCallout2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certainty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1520249" y="4672204"/>
            <a:ext cx="2121408" cy="890016"/>
          </a:xfrm>
          <a:prstGeom prst="borderCallout2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Change of plan is the worst thing in the world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5B9785-48ED-499D-9CF2-C5DBF335B1E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04530" y="5820966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6499267"/>
      </p:ext>
    </p:extLst>
  </p:cSld>
  <p:clrMapOvr>
    <a:masterClrMapping/>
  </p:clrMapOvr>
  <p:transition spd="slow" advTm="2441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4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  <p:extLst mod="1">
    <p:ext uri="{E180D4A7-C9FB-4DFB-919C-405C955672EB}">
      <p14:showEvtLst xmlns:p14="http://schemas.microsoft.com/office/powerpoint/2010/main">
        <p14:playEvt time="801" objId="3"/>
        <p14:stopEvt time="24416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What is Psychological Flexibility?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812" y="2027972"/>
            <a:ext cx="8421116" cy="4344693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latin typeface="Garamond" panose="02020404030301010803" pitchFamily="18" charset="0"/>
              </a:rPr>
              <a:t>Handle different situations in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different ways.</a:t>
            </a:r>
          </a:p>
          <a:p>
            <a:pPr fontAlgn="base"/>
            <a:r>
              <a:rPr lang="en-US" dirty="0">
                <a:latin typeface="Garamond" panose="02020404030301010803" pitchFamily="18" charset="0"/>
              </a:rPr>
              <a:t>Respond effectively to new, complex, and problematic situations.  </a:t>
            </a:r>
          </a:p>
          <a:p>
            <a:pPr fontAlgn="base"/>
            <a:endParaRPr lang="en-US" dirty="0">
              <a:latin typeface="Garamond" panose="02020404030301010803" pitchFamily="18" charset="0"/>
            </a:endParaRPr>
          </a:p>
          <a:p>
            <a:pPr fontAlgn="base"/>
            <a:r>
              <a:rPr lang="en-US" dirty="0">
                <a:latin typeface="Garamond" panose="02020404030301010803" pitchFamily="18" charset="0"/>
              </a:rPr>
              <a:t>This includes being able to: </a:t>
            </a:r>
          </a:p>
          <a:p>
            <a:pPr lvl="1" fontAlgn="base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see things from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different perspectives</a:t>
            </a:r>
          </a:p>
          <a:p>
            <a:pPr lvl="1" fontAlgn="base"/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switch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between practical and non-practical thinking.</a:t>
            </a:r>
          </a:p>
          <a:p>
            <a:pPr lvl="1" fontAlgn="base"/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tolerate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ambiguity and uncertainty</a:t>
            </a:r>
          </a:p>
          <a:p>
            <a:pPr lvl="1" fontAlgn="base"/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adapt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to fluctuating situational demands and/or change</a:t>
            </a:r>
          </a:p>
          <a:p>
            <a:pPr lvl="1" fontAlgn="base"/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take risks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willingly</a:t>
            </a:r>
          </a:p>
          <a:p>
            <a:pPr lvl="1" fontAlgn="base"/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learn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from mistakes + solve problems in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new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ways</a:t>
            </a:r>
          </a:p>
          <a:p>
            <a:pPr lvl="1" fontAlgn="base"/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balance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competing desires, needs, and life domains 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EF0619-9E4C-450B-A933-56CE784D1B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4749" y="59662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57282"/>
      </p:ext>
    </p:extLst>
  </p:cSld>
  <p:clrMapOvr>
    <a:masterClrMapping/>
  </p:clrMapOvr>
  <p:transition spd="slow" advTm="461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24" objId="4"/>
        <p14:stopEvt time="45722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How is Psychological Flexibility Helpful?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820151"/>
            <a:ext cx="8331200" cy="4208463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It helps you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adapt</a:t>
            </a:r>
            <a:r>
              <a:rPr lang="en-US" dirty="0">
                <a:latin typeface="Garamond" panose="02020404030301010803" pitchFamily="18" charset="0"/>
              </a:rPr>
              <a:t> to new situations and information, such as: 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adjusting to college (i.e.- being away from home, meeting new people, managing your course work) 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taking on new tasks and responsibilities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coping with a last-minute change of plans or crisis events</a:t>
            </a:r>
          </a:p>
          <a:p>
            <a:pPr marL="274320" lvl="1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It helps you to think about things in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new ways  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Those with low levels of flexibility are unable to shift from one concept to another, and often become “stuck” in a single train of thought, and having difficulty viewing things from different perspectives.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6BA530-52D7-40AE-9301-82F20D52047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8281" y="5691987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7843597"/>
      </p:ext>
    </p:extLst>
  </p:cSld>
  <p:clrMapOvr>
    <a:masterClrMapping/>
  </p:clrMapOvr>
  <p:transition spd="slow" advTm="3981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32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633" objId="4"/>
        <p14:stopEvt time="39814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Strategies to Improve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770064"/>
            <a:ext cx="8331200" cy="465887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b="1" dirty="0">
                <a:latin typeface="Garamond" panose="02020404030301010803" pitchFamily="18" charset="0"/>
              </a:rPr>
              <a:t>Actions: </a:t>
            </a:r>
          </a:p>
          <a:p>
            <a:pPr indent="0">
              <a:buNone/>
            </a:pPr>
            <a:endParaRPr lang="en-US" b="1" dirty="0"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Change the context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: Take a walk around the block. Take a coffee break. Change the context or your environment and you’ll feel your mind shift. 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Try something new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: Step out of your comfort zone. Learn a new skill, cook a new recipe, or starting journaling. 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Plan to be spontaneous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: Change up your regular routine. Once in a while alter the order of your day. If able to take a walk try a new route. 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Practice mindfulness: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Observing your thoughts without judgment and living in the present makes you more agile. Try meditating, guided imagery, sensory grounding, or just cutting back on unhelpful distractions. </a:t>
            </a:r>
          </a:p>
          <a:p>
            <a:pPr lvl="1"/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F96A30-D98B-4B5B-8C39-7B4A273D0B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5775" y="58951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14222"/>
      </p:ext>
    </p:extLst>
  </p:cSld>
  <p:clrMapOvr>
    <a:masterClrMapping/>
  </p:clrMapOvr>
  <p:transition spd="slow" advTm="2443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3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735" objId="4"/>
        <p14:stopEvt time="24434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611121"/>
            <a:ext cx="8331200" cy="845736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Strategies to Improve Flexibility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324768"/>
            <a:ext cx="8331200" cy="420846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b="1" dirty="0">
                <a:latin typeface="Garamond" panose="02020404030301010803" pitchFamily="18" charset="0"/>
              </a:rPr>
              <a:t>Thoughts:</a:t>
            </a:r>
          </a:p>
          <a:p>
            <a:r>
              <a:rPr lang="en-US" b="1" dirty="0">
                <a:latin typeface="Garamond" panose="02020404030301010803" pitchFamily="18" charset="0"/>
              </a:rPr>
              <a:t>Question your thoughts and words:</a:t>
            </a:r>
            <a:r>
              <a:rPr lang="en-US" dirty="0">
                <a:latin typeface="Garamond" panose="02020404030301010803" pitchFamily="18" charset="0"/>
              </a:rPr>
              <a:t> Notice your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language </a:t>
            </a:r>
            <a:r>
              <a:rPr lang="en-US" dirty="0">
                <a:latin typeface="Garamond" panose="02020404030301010803" pitchFamily="18" charset="0"/>
              </a:rPr>
              <a:t>and become aware of what you’re thinking and saying to yourself, as </a:t>
            </a:r>
            <a:r>
              <a:rPr lang="en-US" sz="2400" dirty="0">
                <a:latin typeface="Garamond" panose="02020404030301010803" pitchFamily="18" charset="0"/>
              </a:rPr>
              <a:t>language affects how you think.</a:t>
            </a:r>
            <a:r>
              <a:rPr lang="en-US" dirty="0">
                <a:latin typeface="Garamond" panose="02020404030301010803" pitchFamily="18" charset="0"/>
              </a:rPr>
              <a:t> Challenge those thoughts and words that don’t serve you, then substitute them with more productive ideas and phrases.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Replacing either/or with both/and. 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b="1" dirty="0">
                <a:latin typeface="Garamond" panose="02020404030301010803" pitchFamily="18" charset="0"/>
              </a:rPr>
              <a:t>Talk to yourself:</a:t>
            </a:r>
            <a:r>
              <a:rPr lang="en-US" dirty="0">
                <a:latin typeface="Garamond" panose="02020404030301010803" pitchFamily="18" charset="0"/>
              </a:rPr>
              <a:t> Use your self-talk to provide self-compassion, reassurance and guidance when you’re feeling overwhelmed. Ask yourself questions that will clarify your priorities/values.</a:t>
            </a:r>
          </a:p>
          <a:p>
            <a:r>
              <a:rPr lang="en-US" b="1" dirty="0">
                <a:latin typeface="Garamond" panose="02020404030301010803" pitchFamily="18" charset="0"/>
              </a:rPr>
              <a:t>Talk to others</a:t>
            </a:r>
            <a:r>
              <a:rPr lang="en-US" dirty="0">
                <a:latin typeface="Garamond" panose="02020404030301010803" pitchFamily="18" charset="0"/>
              </a:rPr>
              <a:t>: Hear others’ perspectives and check out assumptions you may be making. This can help you look at things differently. </a:t>
            </a:r>
          </a:p>
          <a:p>
            <a:r>
              <a:rPr lang="en-US" b="1" dirty="0">
                <a:latin typeface="Garamond" panose="02020404030301010803" pitchFamily="18" charset="0"/>
              </a:rPr>
              <a:t>Mix up the way you think</a:t>
            </a:r>
            <a:r>
              <a:rPr lang="en-US" dirty="0">
                <a:latin typeface="Garamond" panose="02020404030301010803" pitchFamily="18" charset="0"/>
              </a:rPr>
              <a:t>: Allow time to concentrate on projects or challenges both in a deliberate manner and in an unfocused way while you’re doing something else. This is helpful in stimulating creative ideas and new ways of thinking. 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CBC5D1-F42B-4D74-8466-4C34939577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58404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0778"/>
      </p:ext>
    </p:extLst>
  </p:cSld>
  <p:clrMapOvr>
    <a:masterClrMapping/>
  </p:clrMapOvr>
  <p:transition spd="slow" advTm="7851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592" objId="4"/>
        <p14:stopEvt time="78512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0050" y="1182269"/>
            <a:ext cx="8331200" cy="630460"/>
          </a:xfrm>
        </p:spPr>
        <p:txBody>
          <a:bodyPr/>
          <a:lstStyle/>
          <a:p>
            <a:r>
              <a:rPr lang="en-US" dirty="0"/>
              <a:t>Flex your Flexibility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87"/>
          <a:stretch/>
        </p:blipFill>
        <p:spPr>
          <a:xfrm>
            <a:off x="514350" y="2793598"/>
            <a:ext cx="3886200" cy="2235774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2804204"/>
            <a:ext cx="3937000" cy="2214562"/>
          </a:xfr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BE6A38-C2F0-4F83-B2E1-46BDE83F84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7349" y="60547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45921"/>
      </p:ext>
    </p:extLst>
  </p:cSld>
  <p:clrMapOvr>
    <a:masterClrMapping/>
  </p:clrMapOvr>
  <p:transition spd="slow" advTm="101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50" objId="5"/>
        <p14:stopEvt time="10125" objId="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5|0.6|0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1.5"/>
</p:tagLst>
</file>

<file path=ppt/theme/theme1.xml><?xml version="1.0" encoding="utf-8"?>
<a:theme xmlns:a="http://schemas.openxmlformats.org/drawingml/2006/main" name="images_design_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HS_Presentation_4x3 [Read-Only]" id="{5612F641-3A30-4066-B175-212D5059B585}" vid="{0C1D0F54-13B7-4C2E-B923-7FBE58EAE9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UW-Madison UHS Mental Health Services_TIme Management Workshop</Template>
  <TotalTime>4911</TotalTime>
  <Words>789</Words>
  <Application>Microsoft Office PowerPoint</Application>
  <PresentationFormat>On-screen Show (4:3)</PresentationFormat>
  <Paragraphs>68</Paragraphs>
  <Slides>11</Slides>
  <Notes>9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News Gothic MT</vt:lpstr>
      <vt:lpstr>images_design_PC</vt:lpstr>
      <vt:lpstr>PowerPoint Presentation</vt:lpstr>
      <vt:lpstr>THRIVE: How to Flex Your Flexibility</vt:lpstr>
      <vt:lpstr>PowerPoint Presentation</vt:lpstr>
      <vt:lpstr>What is Psychological Inflexibility?</vt:lpstr>
      <vt:lpstr>What is Psychological Flexibility?</vt:lpstr>
      <vt:lpstr>How is Psychological Flexibility Helpful?</vt:lpstr>
      <vt:lpstr>Strategies to Improve Flexibility</vt:lpstr>
      <vt:lpstr>Strategies to Improve Flexibility</vt:lpstr>
      <vt:lpstr>Flex your Flexibility</vt:lpstr>
      <vt:lpstr>Mental Health Services Offered</vt:lpstr>
      <vt:lpstr>References</vt:lpstr>
    </vt:vector>
  </TitlesOfParts>
  <Company>University Health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deBoer, Benjamin</dc:creator>
  <cp:lastModifiedBy>User</cp:lastModifiedBy>
  <cp:revision>105</cp:revision>
  <dcterms:created xsi:type="dcterms:W3CDTF">2017-06-06T18:53:35Z</dcterms:created>
  <dcterms:modified xsi:type="dcterms:W3CDTF">2020-04-06T19:23:58Z</dcterms:modified>
</cp:coreProperties>
</file>