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5" userDrawn="1">
          <p15:clr>
            <a:srgbClr val="A4A3A4"/>
          </p15:clr>
        </p15:guide>
        <p15:guide id="2" orient="horz" pos="285" userDrawn="1">
          <p15:clr>
            <a:srgbClr val="A4A3A4"/>
          </p15:clr>
        </p15:guide>
        <p15:guide id="3" orient="horz" pos="683" userDrawn="1">
          <p15:clr>
            <a:srgbClr val="A4A3A4"/>
          </p15:clr>
        </p15:guide>
        <p15:guide id="4" pos="7545" userDrawn="1">
          <p15:clr>
            <a:srgbClr val="A4A3A4"/>
          </p15:clr>
        </p15:guide>
        <p15:guide id="5" pos="382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A1D1996-7791-B564-82F3-92376AF483D0}" name="KELSEY L WEDDIG" initials="KLW" userId="KELSEY L WEDDIG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BD54"/>
    <a:srgbClr val="B70000"/>
    <a:srgbClr val="B70014"/>
    <a:srgbClr val="7B0000"/>
    <a:srgbClr val="DB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2" autoAdjust="0"/>
    <p:restoredTop sz="93469" autoAdjust="0"/>
  </p:normalViewPr>
  <p:slideViewPr>
    <p:cSldViewPr snapToGrid="0" snapToObjects="1">
      <p:cViewPr varScale="1">
        <p:scale>
          <a:sx n="80" d="100"/>
          <a:sy n="80" d="100"/>
        </p:scale>
        <p:origin x="870" y="90"/>
      </p:cViewPr>
      <p:guideLst>
        <p:guide orient="horz" pos="1115"/>
        <p:guide orient="horz" pos="285"/>
        <p:guide orient="horz" pos="683"/>
        <p:guide pos="7545"/>
        <p:guide pos="382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7D7A9-0296-424D-8FBD-38A5210C59F4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721E7-4DBE-BC44-988D-4128EE48D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131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1265E-45E4-914C-9FA3-8ECF266E0A83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B9835-DA8B-D845-BA8B-2F9596FD2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528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6B9835-DA8B-D845-BA8B-2F9596FD26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784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06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28569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23169"/>
            <a:ext cx="7315200" cy="3318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21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2480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ed_Background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673" y="1875010"/>
            <a:ext cx="7104654" cy="236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2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27317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40995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84622"/>
            <a:ext cx="2844800" cy="365125"/>
          </a:xfrm>
          <a:prstGeom prst="rect">
            <a:avLst/>
          </a:prstGeom>
        </p:spPr>
        <p:txBody>
          <a:bodyPr/>
          <a:lstStyle/>
          <a:p>
            <a:fld id="{F42CE5A0-A53A-374C-889C-A6A90F2B0F69}" type="datetime1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16400" y="6483353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University of Wisconsin–Madison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73067" y="6483353"/>
            <a:ext cx="2844800" cy="365125"/>
          </a:xfrm>
          <a:prstGeom prst="rect">
            <a:avLst/>
          </a:prstGeom>
        </p:spPr>
        <p:txBody>
          <a:bodyPr/>
          <a:lstStyle/>
          <a:p>
            <a:fld id="{2A9B6F24-B152-E34C-9FEA-21E4BFD4C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7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Red_Background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27317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40995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61" y="41096"/>
            <a:ext cx="2803990" cy="93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17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14624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>
            <a:normAutofit/>
          </a:bodyPr>
          <a:lstStyle>
            <a:lvl1pPr algn="ctr">
              <a:defRPr sz="3200" b="1" cap="all" spc="3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3604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056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3" y="962813"/>
            <a:ext cx="11108267" cy="6304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0063"/>
            <a:ext cx="5334000" cy="4144963"/>
          </a:xfrm>
        </p:spPr>
        <p:txBody>
          <a:bodyPr/>
          <a:lstStyle>
            <a:lvl1pPr>
              <a:spcAft>
                <a:spcPts val="600"/>
              </a:spcAft>
              <a:defRPr sz="2000"/>
            </a:lvl1pPr>
            <a:lvl2pPr marL="457200">
              <a:spcAft>
                <a:spcPts val="600"/>
              </a:spcAft>
              <a:defRPr sz="1800"/>
            </a:lvl2pPr>
            <a:lvl3pPr marL="594360">
              <a:spcAft>
                <a:spcPts val="600"/>
              </a:spcAft>
              <a:defRPr sz="1600" baseline="0"/>
            </a:lvl3pPr>
            <a:lvl4pPr marL="914400">
              <a:spcAft>
                <a:spcPts val="600"/>
              </a:spcAft>
              <a:defRPr sz="1600"/>
            </a:lvl4pPr>
            <a:lvl5pPr marL="1143000">
              <a:spcAft>
                <a:spcPts val="6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2079" y="1770063"/>
            <a:ext cx="5249333" cy="4144963"/>
          </a:xfrm>
        </p:spPr>
        <p:txBody>
          <a:bodyPr/>
          <a:lstStyle>
            <a:lvl1pPr>
              <a:spcAft>
                <a:spcPts val="600"/>
              </a:spcAft>
              <a:defRPr sz="2000"/>
            </a:lvl1pPr>
            <a:lvl2pPr marL="457200">
              <a:spcAft>
                <a:spcPts val="600"/>
              </a:spcAft>
              <a:defRPr sz="1800"/>
            </a:lvl2pPr>
            <a:lvl3pPr marL="594360">
              <a:spcAft>
                <a:spcPts val="600"/>
              </a:spcAft>
              <a:defRPr sz="1600" baseline="0"/>
            </a:lvl3pPr>
            <a:lvl4pPr marL="914400">
              <a:spcAft>
                <a:spcPts val="600"/>
              </a:spcAft>
              <a:defRPr sz="1600"/>
            </a:lvl4pPr>
            <a:lvl5pPr marL="1143000">
              <a:spcAft>
                <a:spcPts val="6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6720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3" y="962045"/>
            <a:ext cx="11108267" cy="125014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935" y="1766025"/>
            <a:ext cx="5350933" cy="4461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7B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935" y="2212188"/>
            <a:ext cx="5350933" cy="3557587"/>
          </a:xfrm>
        </p:spPr>
        <p:txBody>
          <a:bodyPr/>
          <a:lstStyle>
            <a:lvl1pPr marL="182880" indent="-182880">
              <a:spcAft>
                <a:spcPts val="600"/>
              </a:spcAft>
              <a:defRPr sz="1800" baseline="0"/>
            </a:lvl1pPr>
            <a:lvl2pPr marL="457200" indent="-182880">
              <a:spcAft>
                <a:spcPts val="600"/>
              </a:spcAft>
              <a:defRPr sz="1600" baseline="0"/>
            </a:lvl2pPr>
            <a:lvl3pPr marL="594360">
              <a:spcAft>
                <a:spcPts val="600"/>
              </a:spcAft>
              <a:defRPr sz="1400" baseline="0"/>
            </a:lvl3pPr>
            <a:lvl4pPr marL="914400">
              <a:spcAft>
                <a:spcPts val="600"/>
              </a:spcAft>
              <a:defRPr sz="1600"/>
            </a:lvl4pPr>
            <a:lvl5pPr marL="1143000">
              <a:spcAft>
                <a:spcPts val="6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1101" y="1770063"/>
            <a:ext cx="5374216" cy="442124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 cap="none">
                <a:solidFill>
                  <a:srgbClr val="7B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8984" y="2212188"/>
            <a:ext cx="5374216" cy="3557587"/>
          </a:xfrm>
        </p:spPr>
        <p:txBody>
          <a:bodyPr/>
          <a:lstStyle>
            <a:lvl1pPr marL="182880" indent="-182880">
              <a:spcAft>
                <a:spcPts val="600"/>
              </a:spcAft>
              <a:defRPr sz="1800" baseline="0"/>
            </a:lvl1pPr>
            <a:lvl2pPr marL="457200" indent="-182880">
              <a:spcAft>
                <a:spcPts val="600"/>
              </a:spcAft>
              <a:defRPr sz="1600" baseline="0"/>
            </a:lvl2pPr>
            <a:lvl3pPr marL="594360">
              <a:spcAft>
                <a:spcPts val="600"/>
              </a:spcAft>
              <a:defRPr sz="1400" baseline="0"/>
            </a:lvl3pPr>
            <a:lvl4pPr marL="914400">
              <a:spcAft>
                <a:spcPts val="600"/>
              </a:spcAft>
              <a:defRPr sz="1600"/>
            </a:lvl4pPr>
            <a:lvl5pPr marL="1143000">
              <a:spcAft>
                <a:spcPts val="6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805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1155700"/>
            <a:ext cx="4011084" cy="723900"/>
          </a:xfrm>
          <a:effectLst/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4533" y="1155703"/>
            <a:ext cx="6637867" cy="4970463"/>
          </a:xfrm>
        </p:spPr>
        <p:txBody>
          <a:bodyPr/>
          <a:lstStyle>
            <a:lvl1pPr>
              <a:defRPr sz="2200"/>
            </a:lvl1pPr>
            <a:lvl2pPr marL="457200" indent="-182880">
              <a:defRPr sz="2000"/>
            </a:lvl2pPr>
            <a:lvl3pPr marL="685800" indent="-182880">
              <a:defRPr sz="1800" baseline="0"/>
            </a:lvl3pPr>
            <a:lvl4pPr marL="822960">
              <a:defRPr sz="1600" baseline="0"/>
            </a:lvl4pPr>
            <a:lvl5pPr marL="960120">
              <a:defRPr sz="14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879603"/>
            <a:ext cx="4011084" cy="4246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0647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3" y="962813"/>
            <a:ext cx="11108267" cy="8457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6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933" y="1301860"/>
            <a:ext cx="11108267" cy="84573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933" y="2109111"/>
            <a:ext cx="11108267" cy="4208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3" name="Rectangle 32"/>
          <p:cNvSpPr/>
          <p:nvPr userDrawn="1"/>
        </p:nvSpPr>
        <p:spPr>
          <a:xfrm>
            <a:off x="-1" y="0"/>
            <a:ext cx="12192001" cy="929502"/>
          </a:xfrm>
          <a:prstGeom prst="rect">
            <a:avLst/>
          </a:prstGeom>
          <a:solidFill>
            <a:srgbClr val="B7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61" y="-5161"/>
            <a:ext cx="2803990" cy="93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1" r:id="rId5"/>
    <p:sldLayoutId id="2147483652" r:id="rId6"/>
    <p:sldLayoutId id="2147483653" r:id="rId7"/>
    <p:sldLayoutId id="2147483656" r:id="rId8"/>
    <p:sldLayoutId id="2147483654" r:id="rId9"/>
    <p:sldLayoutId id="2147483657" r:id="rId10"/>
    <p:sldLayoutId id="214748366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B70000"/>
          </a:solidFill>
          <a:effectLst/>
          <a:latin typeface="Arial"/>
          <a:ea typeface="+mj-ea"/>
          <a:cs typeface="+mj-cs"/>
        </a:defRPr>
      </a:lvl1pPr>
    </p:titleStyle>
    <p:bodyStyle>
      <a:lvl1pPr marL="0" indent="-182880" algn="l" defTabSz="457200" rtl="0" eaLnBrk="1" latinLnBrk="0" hangingPunct="1">
        <a:spcBef>
          <a:spcPts val="0"/>
        </a:spcBef>
        <a:spcAft>
          <a:spcPts val="600"/>
        </a:spcAft>
        <a:buClr>
          <a:srgbClr val="B70014"/>
        </a:buClr>
        <a:buSzPct val="90000"/>
        <a:buFont typeface="Arial"/>
        <a:buChar char="•"/>
        <a:defRPr sz="2200" kern="1200" baseline="0">
          <a:solidFill>
            <a:schemeClr val="tx1">
              <a:lumMod val="95000"/>
              <a:lumOff val="5000"/>
            </a:schemeClr>
          </a:solidFill>
          <a:latin typeface="Arial"/>
          <a:ea typeface="+mn-ea"/>
          <a:cs typeface="+mn-cs"/>
        </a:defRPr>
      </a:lvl1pPr>
      <a:lvl2pPr marL="457200" indent="-182880" algn="l" defTabSz="457200" rtl="0" eaLnBrk="1" latinLnBrk="0" hangingPunct="1">
        <a:spcBef>
          <a:spcPts val="0"/>
        </a:spcBef>
        <a:spcAft>
          <a:spcPts val="600"/>
        </a:spcAft>
        <a:buClr>
          <a:srgbClr val="B70014"/>
        </a:buClr>
        <a:buSzPct val="90000"/>
        <a:buFont typeface="Arial"/>
        <a:buChar char="•"/>
        <a:defRPr sz="2000" kern="1200" baseline="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2pPr>
      <a:lvl3pPr marL="594360" indent="-137160" algn="l" defTabSz="457200" rtl="0" eaLnBrk="1" latinLnBrk="0" hangingPunct="1">
        <a:spcBef>
          <a:spcPts val="0"/>
        </a:spcBef>
        <a:spcAft>
          <a:spcPts val="600"/>
        </a:spcAft>
        <a:buClr>
          <a:srgbClr val="B70014"/>
        </a:buClr>
        <a:buSzPct val="90000"/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3pPr>
      <a:lvl4pPr marL="822960" indent="-137160" algn="l" defTabSz="457200" rtl="0" eaLnBrk="1" latinLnBrk="0" hangingPunct="1">
        <a:spcBef>
          <a:spcPts val="0"/>
        </a:spcBef>
        <a:spcAft>
          <a:spcPts val="600"/>
        </a:spcAft>
        <a:buClr>
          <a:srgbClr val="B70014"/>
        </a:buClr>
        <a:buSzPct val="9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4pPr>
      <a:lvl5pPr marL="1005840" indent="-137160" algn="l" defTabSz="457200" rtl="0" eaLnBrk="1" latinLnBrk="0" hangingPunct="1">
        <a:spcBef>
          <a:spcPts val="0"/>
        </a:spcBef>
        <a:spcAft>
          <a:spcPts val="600"/>
        </a:spcAft>
        <a:buClr>
          <a:srgbClr val="B70014"/>
        </a:buClr>
        <a:buSzPct val="90000"/>
        <a:buFont typeface="Arial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hs.wisc.edu/mental-health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hs.wisc.edu/prevention/suicide-prevention/uw-training/" TargetMode="External"/><Relationship Id="rId5" Type="http://schemas.openxmlformats.org/officeDocument/2006/relationships/hyperlink" Target="https://academicsupport.wisc.edu/" TargetMode="External"/><Relationship Id="rId4" Type="http://schemas.openxmlformats.org/officeDocument/2006/relationships/hyperlink" Target="https://doso.students.wisc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CDFEC3-B25E-42DB-BAD4-BDCCD4C6615E}"/>
              </a:ext>
            </a:extLst>
          </p:cNvPr>
          <p:cNvSpPr txBox="1"/>
          <p:nvPr/>
        </p:nvSpPr>
        <p:spPr>
          <a:xfrm>
            <a:off x="6004075" y="1176785"/>
            <a:ext cx="5940915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Campus Resources</a:t>
            </a:r>
          </a:p>
          <a:p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Mental Health Services (MHS)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https://www.uhs.wisc.edu/mental-health/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608-265-5600 (option 9 for crisis line)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Crisis services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Therapy (group and individual)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Let’s Talk, workshops, drop-in meditation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SilverCloud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Survivor Services</a:t>
            </a:r>
          </a:p>
          <a:p>
            <a:pPr lvl="2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Dean of Students Office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https://doso.students.wisc.edu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608-263-5700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Services: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Drop-in appointments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Food, housing, and financial support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Report hate and bias, sexual violence, or other incidents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Academic misconduct resource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6F3F5E-7577-4B23-9DA9-1A64B35BAE32}"/>
              </a:ext>
            </a:extLst>
          </p:cNvPr>
          <p:cNvSpPr txBox="1"/>
          <p:nvPr/>
        </p:nvSpPr>
        <p:spPr>
          <a:xfrm>
            <a:off x="247009" y="1176785"/>
            <a:ext cx="5757067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Prioritize your mental health &amp; well-being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Taking time to support your mental health will positively impact your academics and personal life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Adequate sleep is essential for well-being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Aim for 7-8 hours per night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Proactively utilize academic support resources (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https://academicsupport.wisc.edu/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Learn how to recognize signs of mental distress in yourself or someone else (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https://www.uhs.wisc.edu/prevention/suicide-prevention/uw-training/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Additional suggestions to support your well-being: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Connect with family or friends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Practice mindfulness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Maintain healthy nutrition and exercise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Take brain breaks (e.g., coloring, journaling)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Listen to music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534348"/>
      </p:ext>
    </p:extLst>
  </p:cSld>
  <p:clrMapOvr>
    <a:masterClrMapping/>
  </p:clrMapOvr>
</p:sld>
</file>

<file path=ppt/theme/theme1.xml><?xml version="1.0" encoding="utf-8"?>
<a:theme xmlns:a="http://schemas.openxmlformats.org/drawingml/2006/main" name="images_design_P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HS_Presentation_16x9-2" id="{1DB2F0BC-04A1-1A49-9039-0128D4F881E6}" vid="{ABBFCB7A-2CA3-114E-A1FF-E52077EF75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UHS_Presentation_16x9-2</Template>
  <TotalTime>412</TotalTime>
  <Words>198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News Gothic MT</vt:lpstr>
      <vt:lpstr>images_design_PC</vt:lpstr>
      <vt:lpstr>PowerPoint Presentation</vt:lpstr>
    </vt:vector>
  </TitlesOfParts>
  <Company>University Health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Mental Health and Wellbeing</dc:title>
  <dc:creator>KELSEY L WEDDIG</dc:creator>
  <cp:lastModifiedBy>Wicker, Paris</cp:lastModifiedBy>
  <cp:revision>20</cp:revision>
  <dcterms:created xsi:type="dcterms:W3CDTF">2021-12-07T22:03:25Z</dcterms:created>
  <dcterms:modified xsi:type="dcterms:W3CDTF">2021-12-17T14:53:33Z</dcterms:modified>
</cp:coreProperties>
</file>